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75" r:id="rId9"/>
    <p:sldId id="267" r:id="rId10"/>
    <p:sldId id="269" r:id="rId11"/>
    <p:sldId id="271" r:id="rId12"/>
    <p:sldId id="266" r:id="rId13"/>
    <p:sldId id="268" r:id="rId14"/>
    <p:sldId id="273" r:id="rId15"/>
    <p:sldId id="276" r:id="rId16"/>
    <p:sldId id="277" r:id="rId17"/>
    <p:sldId id="272" r:id="rId18"/>
    <p:sldId id="280" r:id="rId19"/>
    <p:sldId id="281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CC"/>
    <a:srgbClr val="CC99FF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377" autoAdjust="0"/>
  </p:normalViewPr>
  <p:slideViewPr>
    <p:cSldViewPr>
      <p:cViewPr>
        <p:scale>
          <a:sx n="107" d="100"/>
          <a:sy n="107" d="100"/>
        </p:scale>
        <p:origin x="-17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48" y="-90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1511401623848518"/>
          <c:y val="0.30019807492849382"/>
          <c:w val="0.28366832440924483"/>
          <c:h val="0.5317048925348236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0.996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уплаты акцизов</c:v>
                </c:pt>
              </c:strCache>
            </c:strRef>
          </c:tx>
          <c:spPr>
            <a:solidFill>
              <a:srgbClr val="FF9900"/>
            </a:solidFill>
            <a:ln w="3175"/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1.0009999999999999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1.0009999999999999</c:v>
                </c:pt>
              </c:numCache>
            </c:numRef>
          </c:val>
        </c:ser>
        <c:ser>
          <c:idx val="7"/>
          <c:order val="4"/>
          <c:tx>
            <c:strRef>
              <c:f>Лист1!$F$1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8"/>
          <c:order val="5"/>
          <c:tx>
            <c:strRef>
              <c:f>Лист1!$G$1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9"/>
          <c:order val="6"/>
          <c:tx>
            <c:strRef>
              <c:f>Лист1!$H$1</c:f>
              <c:strCache>
                <c:ptCount val="1"/>
                <c:pt idx="0">
                  <c:v>Плата за наем жилого фонда</c:v>
                </c:pt>
              </c:strCache>
            </c:strRef>
          </c:tx>
          <c:spPr>
            <a:solidFill>
              <a:srgbClr val="CC99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0.0%</c:formatCode>
                <c:ptCount val="1"/>
                <c:pt idx="0">
                  <c:v>1.002</c:v>
                </c:pt>
              </c:numCache>
            </c:numRef>
          </c:val>
        </c:ser>
        <c:ser>
          <c:idx val="2"/>
          <c:order val="7"/>
          <c:tx>
            <c:strRef>
              <c:f>Лист1!$I$1</c:f>
              <c:strCache>
                <c:ptCount val="1"/>
                <c:pt idx="0">
                  <c:v>прочие доходы от компенсации затрат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8"/>
          <c:tx>
            <c:strRef>
              <c:f>Лист1!$J$1</c:f>
              <c:strCache>
                <c:ptCount val="1"/>
                <c:pt idx="0">
                  <c:v>Доходы, получаемые в виде арендной платы за земельные участки, находящиеся в собственности поселений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9"/>
          <c:tx>
            <c:strRef>
              <c:f>Лист1!$K$1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hape val="cylinder"/>
        <c:axId val="138087424"/>
        <c:axId val="138109696"/>
        <c:axId val="0"/>
      </c:bar3DChart>
      <c:catAx>
        <c:axId val="138087424"/>
        <c:scaling>
          <c:orientation val="minMax"/>
        </c:scaling>
        <c:axPos val="b"/>
        <c:tickLblPos val="nextTo"/>
        <c:crossAx val="138109696"/>
        <c:crosses val="autoZero"/>
        <c:auto val="1"/>
        <c:lblAlgn val="ctr"/>
        <c:lblOffset val="100"/>
      </c:catAx>
      <c:valAx>
        <c:axId val="138109696"/>
        <c:scaling>
          <c:orientation val="minMax"/>
        </c:scaling>
        <c:axPos val="l"/>
        <c:majorGridlines/>
        <c:numFmt formatCode="0.0%" sourceLinked="1"/>
        <c:tickLblPos val="nextTo"/>
        <c:crossAx val="13808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408265830322368"/>
          <c:y val="0.13401600531838168"/>
          <c:w val="0.56591734169677632"/>
          <c:h val="0.8620014801156497"/>
        </c:manualLayout>
      </c:layout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dispBlanksAs val="gap"/>
  </c:chart>
  <c:txPr>
    <a:bodyPr rot="-5400000" vert="horz"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68"/>
          <c:w val="0.53419909025139234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73"/>
          <c:w val="0.33131706378466558"/>
          <c:h val="0.77101123320698106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i="1"/>
            </a:pPr>
            <a:r>
              <a:rPr lang="ru-RU" i="1" dirty="0"/>
              <a:t>Безвозмездные поступления </a:t>
            </a:r>
            <a:r>
              <a:rPr lang="ru-RU" i="1" dirty="0" smtClean="0"/>
              <a:t>за 2023 год</a:t>
            </a:r>
            <a:endParaRPr lang="ru-RU" i="1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8765044624671409E-2"/>
          <c:y val="0.15206260607058983"/>
          <c:w val="0.53942478613487554"/>
          <c:h val="0.76951411528987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2018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CC99FF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2607568525615517"/>
                  <c:y val="-0.160758295374588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2.975954385130624E-2"/>
                  <c:y val="-9.598401103581083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4.4437689685569721E-2"/>
                  <c:y val="5.544985742324930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9153505269923446E-2"/>
                  <c:y val="0.1039949264896501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0.10380985705638107"/>
                  <c:y val="0.1806176628522767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7227893681595283E-2"/>
                  <c:y val="0.19805854905010564"/>
                </c:manualLayout>
              </c:layout>
              <c:dLblPos val="bestFit"/>
              <c:showVal val="1"/>
            </c:dLbl>
            <c:delete val="1"/>
          </c:dLbls>
          <c:cat>
            <c:strRef>
              <c:f>Лист1!$A$2:$A$11</c:f>
              <c:strCache>
                <c:ptCount val="10"/>
                <c:pt idx="0">
                  <c:v>дотация на выравнивание бюджетной обеспеченности</c:v>
                </c:pt>
                <c:pt idx="1">
                  <c:v>субвенции на осуществление первичного воинскогоучета</c:v>
                </c:pt>
                <c:pt idx="2">
                  <c:v> обеспечение условий для развития физической культуры и массового спорта</c:v>
                </c:pt>
                <c:pt idx="3">
                  <c:v>на ремонт автомобильных дорог</c:v>
                </c:pt>
                <c:pt idx="4">
                  <c:v>на подготовку проектов изменений в генеральные планы, правила землепользования и застройки</c:v>
                </c:pt>
                <c:pt idx="5">
                  <c:v>на ремонт объектов ЖКХ</c:v>
                </c:pt>
                <c:pt idx="6">
                  <c:v>на поощрение муниципальной управленческой команды</c:v>
                </c:pt>
                <c:pt idx="7">
                  <c:v>на работы по техническому обслуживанию оборудования локальной станции подготовки питьевой воды на территории поселения</c:v>
                </c:pt>
                <c:pt idx="8">
                  <c:v>ремонт жилья ветеранам</c:v>
                </c:pt>
                <c:pt idx="9">
                  <c:v>на ликвидацию несанкционированных свалок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0.49400000000000027</c:v>
                </c:pt>
                <c:pt idx="1">
                  <c:v>1.9000000000000013E-2</c:v>
                </c:pt>
                <c:pt idx="2">
                  <c:v>2.0000000000000011E-2</c:v>
                </c:pt>
                <c:pt idx="3">
                  <c:v>0.1460000000000001</c:v>
                </c:pt>
                <c:pt idx="4">
                  <c:v>1.0000000000000005E-2</c:v>
                </c:pt>
                <c:pt idx="5">
                  <c:v>0.2840000000000002</c:v>
                </c:pt>
                <c:pt idx="6">
                  <c:v>9.0000000000000028E-3</c:v>
                </c:pt>
                <c:pt idx="7">
                  <c:v>3.0000000000000018E-3</c:v>
                </c:pt>
                <c:pt idx="8">
                  <c:v>8.0000000000000088E-3</c:v>
                </c:pt>
                <c:pt idx="9">
                  <c:v>7.0000000000000036E-3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0679774006591869"/>
          <c:y val="0.10658138878566496"/>
          <c:w val="0.36325593452579324"/>
          <c:h val="0.89341861121433508"/>
        </c:manualLayout>
      </c:layout>
      <c:txPr>
        <a:bodyPr anchor="t"/>
        <a:lstStyle/>
        <a:p>
          <a:pPr>
            <a:defRPr sz="1400" kern="0" spc="-230" baseline="0">
              <a:latin typeface="Ravie" pitchFamily="82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9.5846923717071264E-2"/>
          <c:y val="6.0143536683058607E-2"/>
          <c:w val="0.6203521737547365"/>
          <c:h val="0.9153272077956244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2090.1999999999998</c:v>
                </c:pt>
                <c:pt idx="1">
                  <c:v>2440.9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7030A0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439.8</c:v>
                </c:pt>
                <c:pt idx="1">
                  <c:v>461.6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10330.1</c:v>
                </c:pt>
                <c:pt idx="1">
                  <c:v>10330.1</c:v>
                </c:pt>
              </c:numCache>
            </c:numRef>
          </c:val>
        </c:ser>
        <c:dLbls>
          <c:showVal val="1"/>
        </c:dLbls>
        <c:shape val="cylinder"/>
        <c:axId val="165937152"/>
        <c:axId val="165938688"/>
        <c:axId val="165871104"/>
      </c:bar3DChart>
      <c:catAx>
        <c:axId val="165937152"/>
        <c:scaling>
          <c:orientation val="minMax"/>
        </c:scaling>
        <c:axPos val="b"/>
        <c:majorTickMark val="in"/>
        <c:tickLblPos val="high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5938688"/>
        <c:crosses val="autoZero"/>
        <c:auto val="1"/>
        <c:lblAlgn val="ctr"/>
        <c:lblOffset val="100"/>
      </c:catAx>
      <c:valAx>
        <c:axId val="165938688"/>
        <c:scaling>
          <c:orientation val="minMax"/>
        </c:scaling>
        <c:axPos val="l"/>
        <c:majorGridlines/>
        <c:numFmt formatCode="General" sourceLinked="1"/>
        <c:tickLblPos val="nextTo"/>
        <c:crossAx val="165937152"/>
        <c:crosses val="autoZero"/>
        <c:crossBetween val="between"/>
      </c:valAx>
      <c:serAx>
        <c:axId val="165871104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5938688"/>
        <c:crosses val="autoZero"/>
      </c:serAx>
    </c:plotArea>
    <c:legend>
      <c:legendPos val="r"/>
      <c:layout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3"/>
            <c:explosion val="18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Pt>
            <c:idx val="8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8.8320392242637422E-2"/>
                  <c:y val="-2.0649606299212599E-3"/>
                </c:manualLayout>
              </c:layout>
              <c:showVal val="1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</c:dLbl>
            <c:dLbl>
              <c:idx val="6"/>
              <c:layout>
                <c:manualLayout>
                  <c:x val="-0.11624337756391614"/>
                  <c:y val="7.114916885389326E-2"/>
                </c:manualLayout>
              </c:layout>
              <c:showVal val="1"/>
            </c:dLbl>
            <c:dLbl>
              <c:idx val="7"/>
              <c:layout>
                <c:manualLayout>
                  <c:x val="-9.4537826868864555E-2"/>
                  <c:y val="-2.1932852143482066E-2"/>
                </c:manualLayout>
              </c:layout>
              <c:showVal val="1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Лист1!$A$2:$A$15</c:f>
              <c:strCache>
                <c:ptCount val="14"/>
                <c:pt idx="0">
                  <c:v>0102</c:v>
                </c:pt>
                <c:pt idx="1">
                  <c:v>0104</c:v>
                </c:pt>
                <c:pt idx="2">
                  <c:v>0113</c:v>
                </c:pt>
                <c:pt idx="3">
                  <c:v>0203</c:v>
                </c:pt>
                <c:pt idx="4">
                  <c:v>0310</c:v>
                </c:pt>
                <c:pt idx="5">
                  <c:v>0409</c:v>
                </c:pt>
                <c:pt idx="6">
                  <c:v>0412</c:v>
                </c:pt>
                <c:pt idx="7">
                  <c:v>0501</c:v>
                </c:pt>
                <c:pt idx="8">
                  <c:v>0502</c:v>
                </c:pt>
                <c:pt idx="9">
                  <c:v>0503</c:v>
                </c:pt>
                <c:pt idx="10">
                  <c:v>0605</c:v>
                </c:pt>
                <c:pt idx="11">
                  <c:v>1003</c:v>
                </c:pt>
                <c:pt idx="12">
                  <c:v>1101</c:v>
                </c:pt>
                <c:pt idx="13">
                  <c:v>0801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>
                  <c:v>9.9000000000000046E-2</c:v>
                </c:pt>
                <c:pt idx="1">
                  <c:v>0.31100000000000017</c:v>
                </c:pt>
                <c:pt idx="2">
                  <c:v>3.3000000000000002E-2</c:v>
                </c:pt>
                <c:pt idx="3">
                  <c:v>1.4999999999999998E-2</c:v>
                </c:pt>
                <c:pt idx="4">
                  <c:v>5.0000000000000027E-3</c:v>
                </c:pt>
                <c:pt idx="5">
                  <c:v>0.17800000000000007</c:v>
                </c:pt>
                <c:pt idx="6">
                  <c:v>8.0000000000000071E-3</c:v>
                </c:pt>
                <c:pt idx="7">
                  <c:v>2.0000000000000013E-3</c:v>
                </c:pt>
                <c:pt idx="8">
                  <c:v>0.27200000000000002</c:v>
                </c:pt>
                <c:pt idx="9">
                  <c:v>1.900000000000001E-2</c:v>
                </c:pt>
                <c:pt idx="10">
                  <c:v>5.0000000000000027E-3</c:v>
                </c:pt>
                <c:pt idx="11">
                  <c:v>6.0000000000000027E-3</c:v>
                </c:pt>
                <c:pt idx="12">
                  <c:v>1.900000000000001E-2</c:v>
                </c:pt>
                <c:pt idx="13">
                  <c:v>2.8000000000000001E-2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7949681637018087"/>
          <c:y val="3.7553368328958892E-2"/>
          <c:w val="0.21124392437056491"/>
          <c:h val="0.9313517060367454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0.64228</cdr:x>
      <cdr:y>0.18681</cdr:y>
    </cdr:from>
    <cdr:to>
      <cdr:x>0.74552</cdr:x>
      <cdr:y>0.32636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88632" y="12241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0.01667</cdr:x>
      <cdr:y>0.82759</cdr:y>
    </cdr:from>
    <cdr:to>
      <cdr:x>0.11667</cdr:x>
      <cdr:y>0.87356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016" y="5184576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0.325</cdr:x>
      <cdr:y>0.2069</cdr:y>
    </cdr:from>
    <cdr:to>
      <cdr:x>0.325</cdr:x>
      <cdr:y>0.29885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2808312" y="1296144"/>
          <a:ext cx="0" cy="5760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0.30833</cdr:x>
      <cdr:y>0.18391</cdr:y>
    </cdr:from>
    <cdr:to>
      <cdr:x>0.38333</cdr:x>
      <cdr:y>0.22989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664296" y="1152128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0,5%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4901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C00CC"/>
                </a:solidFill>
              </a:rPr>
              <a:t>Отчет об исполнении бюджета </a:t>
            </a:r>
            <a:r>
              <a:rPr lang="ru-RU" b="1" i="1" dirty="0" err="1" smtClean="0">
                <a:solidFill>
                  <a:srgbClr val="CC00CC"/>
                </a:solidFill>
              </a:rPr>
              <a:t>Новокривошеинского</a:t>
            </a:r>
            <a:r>
              <a:rPr lang="ru-RU" b="1" i="1" dirty="0" smtClean="0">
                <a:solidFill>
                  <a:srgbClr val="CC00CC"/>
                </a:solidFill>
              </a:rPr>
              <a:t> сельского поселения  </a:t>
            </a:r>
          </a:p>
          <a:p>
            <a:pPr algn="ctr"/>
            <a:r>
              <a:rPr lang="ru-RU" b="1" i="1" dirty="0" smtClean="0">
                <a:solidFill>
                  <a:srgbClr val="CC00CC"/>
                </a:solidFill>
              </a:rPr>
              <a:t>за 2024 год</a:t>
            </a:r>
            <a:endParaRPr lang="ru-RU" b="1" i="1" dirty="0">
              <a:solidFill>
                <a:srgbClr val="CC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6297618"/>
              </p:ext>
            </p:extLst>
          </p:nvPr>
        </p:nvGraphicFramePr>
        <p:xfrm>
          <a:off x="428596" y="459908"/>
          <a:ext cx="8319869" cy="61560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143404"/>
                <a:gridCol w="1000132"/>
                <a:gridCol w="1000132"/>
                <a:gridCol w="1240096"/>
                <a:gridCol w="936105"/>
              </a:tblGrid>
              <a:tr h="6480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             тыс.руб.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        тыс.руб.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363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Дотации на выравнивание бюджетной обеспеченности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5100,1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5100,1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4554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Субвенции бюджетам муниципальных образований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25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 на осуществление первичного воинского учета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772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Иные межбюджетные трансферты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5034,3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5034,3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728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условий для развития физической культуры и массового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+mn-lt"/>
                          <a:cs typeface="+mn-cs"/>
                        </a:rPr>
                        <a:t>207,7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63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 ремонт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автомобильных дорог общего пользования местного значения в рамках государственной программы « Развитие транспортной системы в Томской области»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1513,2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1513,2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5869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- 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на ремонт объектов ЖКХ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2928,8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2928,8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96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ремонт жилья ветеранам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059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ликвидацию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свалок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1380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подготовку проектов изменений в генеральные планы, правила землепользования и застройки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поощрение муниципальной управленческой команды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работы по техническому обслуживанию оборудования локальной станций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подготовки питьевой воды на территории поселения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34,7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34,7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10330,1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10330,1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648072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i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</a:t>
            </a:r>
            <a:r>
              <a:rPr lang="ru-RU" sz="28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64642008"/>
              </p:ext>
            </p:extLst>
          </p:nvPr>
        </p:nvGraphicFramePr>
        <p:xfrm>
          <a:off x="251520" y="260648"/>
          <a:ext cx="864096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7904727"/>
              </p:ext>
            </p:extLst>
          </p:nvPr>
        </p:nvGraphicFramePr>
        <p:xfrm>
          <a:off x="467544" y="1052736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200918" cy="7920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поступления доходов в бюджет поселения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 2023год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4. Расходы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7831249"/>
              </p:ext>
            </p:extLst>
          </p:nvPr>
        </p:nvGraphicFramePr>
        <p:xfrm>
          <a:off x="827584" y="1340768"/>
          <a:ext cx="7992888" cy="469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962556"/>
                <a:gridCol w="1224136"/>
                <a:gridCol w="1440160"/>
                <a:gridCol w="108012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тыс.руб.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Содержание главы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1296,7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1296,7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4119,0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4066,1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98,7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436,2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195,7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195,7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Гражданская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69,4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69,4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7918915"/>
              </p:ext>
            </p:extLst>
          </p:nvPr>
        </p:nvGraphicFramePr>
        <p:xfrm>
          <a:off x="683568" y="1357298"/>
          <a:ext cx="8280920" cy="5433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2747969"/>
                <a:gridCol w="1101429"/>
                <a:gridCol w="1224136"/>
                <a:gridCol w="1344639"/>
                <a:gridCol w="1103633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тыс.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 тыс.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Дорожное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хозяйство</a:t>
                      </a:r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 (дорожные фонды)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2437,7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2324,0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95,3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17,8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вопросы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в области национальной экономики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22,0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22,0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3584,4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3560,1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99,3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27,2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289,6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253,5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87,5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0605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364,6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364,6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82,7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243,9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243,9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13317,9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13088,7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62933689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Распределение расходов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по разделам и подразделам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 за 2023 год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848872" cy="48245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января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 по Администрации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имелась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кредиторская задолженность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20338,24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коммунальные услуги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(газ, техническое обслуживание газопровода)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услуги связи и ГСМ за декабрь 2023 года).</a:t>
            </a:r>
          </a:p>
          <a:p>
            <a:pPr marL="6858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Анализ кредиторской задолженности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за 2023 год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6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1500" dirty="0" smtClean="0"/>
              <a:t>	</a:t>
            </a:r>
          </a:p>
          <a:p>
            <a:pPr marL="0" indent="0" algn="just">
              <a:buNone/>
            </a:pPr>
            <a:r>
              <a:rPr lang="ru-RU" sz="4400" dirty="0" smtClean="0"/>
              <a:t>            Бюджет муниципального образования </a:t>
            </a:r>
            <a:r>
              <a:rPr lang="ru-RU" sz="4400" dirty="0" err="1" smtClean="0"/>
              <a:t>Новокривошеинское</a:t>
            </a:r>
            <a:r>
              <a:rPr lang="ru-RU" sz="4400" dirty="0" smtClean="0"/>
              <a:t> сельское поселение исполнен в соответствии с требованиями  Инструкции № 191-н и нормами действующего бюджетного законодательства. Требования соблюдены, показатели годового отчета об исполнении бюджета за 2023 год достоверны.</a:t>
            </a:r>
          </a:p>
          <a:p>
            <a:pPr marL="0" indent="0" algn="just">
              <a:buNone/>
            </a:pP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           </a:t>
            </a:r>
            <a:r>
              <a:rPr lang="ru-RU" sz="4400" dirty="0" smtClean="0"/>
              <a:t>Поступление налоговых и неналоговых доходов за текущий год составило 114,7% от плана, что на 14,7 % больше плана поступления доходов на 2023год. В структуре налоговых доходов бюджета поселения основную долю составили: налог на доходы физических лиц 42,5% или 1232,5 тыс. рублей, налоги на товары (работы, услуги), реализуемые на территории РФ (доходы от уплаты акцизов на дизельное топливо, моторные масла, автомобильный бензин и на прямогонный бензин)составили 32,0% или 927,8 тыс. рублей, налоги на имущество – 6,2% или 179,8 тыс. руб. </a:t>
            </a:r>
            <a:r>
              <a:rPr lang="ru-RU" sz="4400" dirty="0"/>
              <a:t> </a:t>
            </a:r>
            <a:r>
              <a:rPr lang="ru-RU" sz="4400" dirty="0" smtClean="0"/>
              <a:t>В структуре неналоговых доходов бюджета поселения основную долю составили: доходы от сдачи в аренду имущества 65,8% или 303,7 тыс. руб. прочие поступления от использования имущества – плата за наем жилого фонда 23,5% или 108,4 тыс. руб., оставшаяся доля приходиться на доходы от оказания платных услуг и компенсации затрат государства, от доходов от продажи материальных и нематериальных активов, от государственной пошлины и от арендной платы за земельные участки (находящиеся в собственности поселения).</a:t>
            </a:r>
          </a:p>
          <a:p>
            <a:pPr marL="0" indent="0" algn="just">
              <a:buNone/>
            </a:pPr>
            <a:r>
              <a:rPr lang="ru-RU" sz="4400" dirty="0" smtClean="0"/>
              <a:t>Поступление иных межбюджетных трансфертов за 2023 год составило 100% от плана или 10330,1 тыс.руб.</a:t>
            </a:r>
          </a:p>
          <a:p>
            <a:pPr marL="0" indent="0" algn="just">
              <a:buNone/>
            </a:pPr>
            <a:r>
              <a:rPr lang="ru-RU" sz="4400" dirty="0" smtClean="0"/>
              <a:t>         Исполнение бюджета Новокривошеинского сельского поселения за 2023 год по расходным обязательствам. Расходы бюджета поселения исполнены на 100% практически по всем разделам функциональной классификации, кроме коммунального хозяйство, дорожного хозяйства и функционирование местной администрации. Общий % исполнения  по </a:t>
            </a:r>
            <a:r>
              <a:rPr lang="ru-RU" sz="4400" dirty="0"/>
              <a:t>расходам составило </a:t>
            </a:r>
            <a:r>
              <a:rPr lang="ru-RU" sz="4400" dirty="0" smtClean="0"/>
              <a:t>98,3% от плановых показателей. </a:t>
            </a:r>
          </a:p>
          <a:p>
            <a:pPr marL="0" indent="0" algn="just"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  Дебиторская задолженность в течение 2023 года увеличилась на 17,1 % и составила по состоянию на 01.01.2024 года 140,2 тысяч рублей, в том числе просроченная составила 135,5тыс. рублей, при этом дебиторская задолженность по доходам от использования имущества составляет 75,0 тыс. руб. в общей дебиторской задолженности.</a:t>
            </a:r>
          </a:p>
          <a:p>
            <a:pPr marL="0" indent="0" algn="just">
              <a:buNone/>
            </a:pPr>
            <a:r>
              <a:rPr lang="ru-RU" sz="4400" dirty="0"/>
              <a:t>	</a:t>
            </a:r>
            <a:r>
              <a:rPr lang="ru-RU" sz="4400" dirty="0" smtClean="0"/>
              <a:t>Общая кредиторская задолженность Администрации Новокривошеинского сельского поселения по состоянию на 01.01.2024 года  составила  20,3 тыс. рублей, просроченная кредиторская задолженность отсутствует.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Заключение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8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прошедший период текущего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1 категории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главный бухгалтер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Т.А.Дубанос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Уважаемые  жители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Новокривошеинского</a:t>
            </a:r>
            <a:r>
              <a:rPr lang="ru-RU" sz="3200" b="1" i="1" dirty="0" smtClean="0">
                <a:solidFill>
                  <a:srgbClr val="FF0000"/>
                </a:solidFill>
              </a:rPr>
              <a:t> сельского поселения!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1071546"/>
            <a:ext cx="7572428" cy="5500726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2024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принят Решением Совета Новокривошеинского сельского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.12.2024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бюджета муниципального образования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Новокривошеинское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на 2024 год и на плановый период 2025 и 2026 годов»: общий объем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на 2024 год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11127,6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налоговые и неналоговые доходы в сумме 2722,7 тыс. рублей, безвозмездные поступления в 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8404,9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 общий объем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11555,7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 algn="just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Новокривошеин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за прошедший период вносились 12 раз: решением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.01.2024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решением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.02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.2024 № 88,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от 06.03.2024 № 89, решением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.04.2024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решением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.04.2024 № 93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решением от 16.05.202 № 96, решением от 31.07.2024 № 97, решением от 17.09.2024 № 102, решением от 08.10.2024 № 105, решением от 14.11.2024 № 109, решением от 09.12.2024 № 113, решением от 26.12.2024 № 121.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января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11132,3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11734,0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руб.. Дефицит бюджета покрыт за счет остатка средств на счете поселения, сложившегося на 01 января 2024 г. в размере 601,7 тыс. рублей.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состоянию на 01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2025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 по доходам исполнен в 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11127,6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99,96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планового показателя; исполнение по расходам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11555,7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составляет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98,5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Основные показатели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>
            <a:normAutofit fontScale="92500"/>
          </a:bodyPr>
          <a:lstStyle/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</a:p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уплаты акцизов на дизельное топливо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уплаты акцизов на моторные масла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уплаты акцизов на автомобильный бензин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уплаты акцизов на прямогонный бензин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взыскания (штрафы) за нарушение законодательства Российской Федерации о контрактной системе в сфере закупок товаров, работ и услуг для обеспечения государственных и муниципальных нужд сельских поселений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доходы от уплаты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1. Налоговые 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366" y="5373468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45847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5194" y="5373216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9089" y="5373216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9179160"/>
              </p:ext>
            </p:extLst>
          </p:nvPr>
        </p:nvGraphicFramePr>
        <p:xfrm>
          <a:off x="395536" y="548680"/>
          <a:ext cx="8280920" cy="5973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376"/>
                <a:gridCol w="1368152"/>
                <a:gridCol w="1368152"/>
                <a:gridCol w="1080120"/>
                <a:gridCol w="1080120"/>
              </a:tblGrid>
              <a:tr h="581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smtClean="0"/>
                        <a:t>тыс.руб.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/>
                        <a:t>тыс.руб.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 </a:t>
                      </a:r>
                      <a:r>
                        <a:rPr lang="ru-RU" sz="1400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1119,0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1114,4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99,6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5136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1119,0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1114,4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40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42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товары (работы, услуги)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1027,0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1026,5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42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i="1" dirty="0" smtClean="0"/>
                        <a:t>-доходы</a:t>
                      </a:r>
                      <a:r>
                        <a:rPr lang="ru-RU" sz="1400" i="1" baseline="0" dirty="0" smtClean="0"/>
                        <a:t> от уплаты акцизов на дизельное топливо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i="1" baseline="0" dirty="0" smtClean="0"/>
                        <a:t>-доходы от уплаты акцизов на моторный масла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i="1" baseline="0" dirty="0" smtClean="0"/>
                        <a:t>-доходы от уплаты акцизов на автомобильный бензин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i="1" baseline="0" dirty="0" smtClean="0"/>
                        <a:t>-доходы от уплаты акцизов на прямогонный бензин</a:t>
                      </a:r>
                      <a:endParaRPr lang="ru-RU" sz="1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530,0</a:t>
                      </a:r>
                    </a:p>
                    <a:p>
                      <a:pPr algn="r"/>
                      <a:endParaRPr lang="ru-RU" sz="1400" i="1" dirty="0" smtClean="0"/>
                    </a:p>
                    <a:p>
                      <a:pPr algn="r"/>
                      <a:r>
                        <a:rPr lang="ru-RU" sz="1400" i="1" dirty="0" smtClean="0"/>
                        <a:t>3,0</a:t>
                      </a:r>
                    </a:p>
                    <a:p>
                      <a:pPr algn="r"/>
                      <a:endParaRPr lang="ru-RU" sz="1400" i="1" dirty="0" smtClean="0"/>
                    </a:p>
                    <a:p>
                      <a:pPr algn="r"/>
                      <a:r>
                        <a:rPr lang="ru-RU" sz="1400" i="1" dirty="0" smtClean="0"/>
                        <a:t>551,0</a:t>
                      </a:r>
                    </a:p>
                    <a:p>
                      <a:pPr algn="r"/>
                      <a:endParaRPr lang="ru-RU" sz="1400" i="1" dirty="0" smtClean="0"/>
                    </a:p>
                    <a:p>
                      <a:pPr algn="r"/>
                      <a:r>
                        <a:rPr lang="ru-RU" sz="1400" i="1" dirty="0" smtClean="0"/>
                        <a:t>-57,0</a:t>
                      </a:r>
                    </a:p>
                    <a:p>
                      <a:pPr algn="r"/>
                      <a:endParaRPr lang="ru-RU" sz="14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530,3</a:t>
                      </a: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3,1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550,8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-57,7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100,1</a:t>
                      </a:r>
                    </a:p>
                    <a:p>
                      <a:pPr algn="r"/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</a:p>
                    <a:p>
                      <a:pPr algn="r"/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  <a:p>
                      <a:pPr algn="r"/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</a:p>
                    <a:p>
                      <a:pPr algn="r"/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23,0</a:t>
                      </a:r>
                    </a:p>
                    <a:p>
                      <a:pPr algn="r"/>
                      <a:endParaRPr lang="ru-RU" sz="1400" i="1" dirty="0" smtClean="0">
                        <a:solidFill>
                          <a:srgbClr val="FF0000"/>
                        </a:solidFill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0,1</a:t>
                      </a:r>
                    </a:p>
                    <a:p>
                      <a:pPr algn="r"/>
                      <a:endParaRPr lang="ru-RU" sz="1400" i="1" dirty="0" smtClean="0">
                        <a:solidFill>
                          <a:srgbClr val="FF0000"/>
                        </a:solidFill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23,9</a:t>
                      </a:r>
                    </a:p>
                    <a:p>
                      <a:pPr algn="r"/>
                      <a:endParaRPr lang="ru-RU" sz="1400" i="1" dirty="0" smtClean="0">
                        <a:solidFill>
                          <a:srgbClr val="FF0000"/>
                        </a:solidFill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-2,5</a:t>
                      </a:r>
                    </a:p>
                    <a:p>
                      <a:pPr algn="r"/>
                      <a:endParaRPr lang="ru-RU" sz="140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b="1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163,4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100,1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500" b="1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54,4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54,4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100,0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2,4</a:t>
                      </a:r>
                      <a:endParaRPr lang="ru-RU" sz="140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108,8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108,9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100,1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40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0088">
                <a:tc>
                  <a:txBody>
                    <a:bodyPr/>
                    <a:lstStyle/>
                    <a:p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>
                        <a:solidFill>
                          <a:srgbClr val="FF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368">
                <a:tc>
                  <a:txBody>
                    <a:bodyPr/>
                    <a:lstStyle/>
                    <a:p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36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j-lt"/>
                          <a:cs typeface="Times New Roman" pitchFamily="18" charset="0"/>
                        </a:rPr>
                        <a:t>2309,2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2304,3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j-lt"/>
                          <a:cs typeface="Times New Roman" pitchFamily="18" charset="0"/>
                        </a:rPr>
                        <a:t>99,8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рочие поступления от использования имущества – плата за наем жилого фонда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продажи земельных участков (находящихся в собственности сельских поселений (за исключением земельных участков муниципальных бюджетных и автономных учреждений))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2. Неналоговые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3218998"/>
              </p:ext>
            </p:extLst>
          </p:nvPr>
        </p:nvGraphicFramePr>
        <p:xfrm>
          <a:off x="214282" y="1285860"/>
          <a:ext cx="8568952" cy="481766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92421"/>
                <a:gridCol w="1143008"/>
                <a:gridCol w="1363340"/>
                <a:gridCol w="1250018"/>
                <a:gridCol w="920165"/>
              </a:tblGrid>
              <a:tr h="5437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тыс.руб.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тыс.руб.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r>
                        <a:rPr lang="ru-RU" sz="1400" baseline="0" dirty="0" smtClean="0"/>
                        <a:t> от сдачи в аренду имущества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159,0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159,0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</a:t>
                      </a:r>
                      <a:r>
                        <a:rPr lang="ru-RU" sz="1400" baseline="0" dirty="0" smtClean="0"/>
                        <a:t> поступления от использования имущества – плата за наем жилого фонда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131,8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132,0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829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платы, а также средства от продажи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 на заключение договоров аренды земли, находящиеся в собственности сельских поселений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57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возмещение ущерба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2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 бюджетов сельских поселений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2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5465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418,2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418,4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100,1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415482719"/>
              </p:ext>
            </p:extLst>
          </p:nvPr>
        </p:nvGraphicFramePr>
        <p:xfrm>
          <a:off x="142844" y="142852"/>
          <a:ext cx="8845161" cy="637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332656"/>
            <a:ext cx="8104984" cy="667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налоговым и неналоговым доходам бюджета поселения 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941168"/>
            <a:ext cx="7344816" cy="156592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2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(поступление из областного и районного бюджета)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3. Безвозмездные поступления</a:t>
            </a:r>
            <a:endParaRPr lang="ru-RU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4870</TotalTime>
  <Words>814</Words>
  <Application>Microsoft Office PowerPoint</Application>
  <PresentationFormat>Экран (4:3)</PresentationFormat>
  <Paragraphs>390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БЮДЖЕТ ДЛЯ ГРАЖДАН</vt:lpstr>
      <vt:lpstr>Уважаемые  жители Новокривошеинского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2. Неналоговые доходы</vt:lpstr>
      <vt:lpstr>Поступление неналоговых доходов</vt:lpstr>
      <vt:lpstr>   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Анализ поступления доходов в бюджет поселения  за  2023год  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 за 2023 год</vt:lpstr>
      <vt:lpstr>Анализ кредиторской задолженности за 2023 год</vt:lpstr>
      <vt:lpstr>Заключение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703</cp:revision>
  <cp:lastPrinted>2019-04-10T07:37:51Z</cp:lastPrinted>
  <dcterms:created xsi:type="dcterms:W3CDTF">2014-05-15T13:46:29Z</dcterms:created>
  <dcterms:modified xsi:type="dcterms:W3CDTF">2025-04-17T07:20:37Z</dcterms:modified>
</cp:coreProperties>
</file>